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he Upper Reaches of the Sierra Nevada auriferous gold channels, California and Nevada"/>
          <p:cNvSpPr txBox="1"/>
          <p:nvPr>
            <p:ph type="ctrTitle"/>
          </p:nvPr>
        </p:nvSpPr>
        <p:spPr>
          <a:xfrm>
            <a:off x="-1" y="0"/>
            <a:ext cx="13004801" cy="1456135"/>
          </a:xfrm>
          <a:prstGeom prst="rect">
            <a:avLst/>
          </a:prstGeom>
        </p:spPr>
        <p:txBody>
          <a:bodyPr/>
          <a:lstStyle>
            <a:lvl1pPr defTabSz="327152">
              <a:defRPr sz="4480"/>
            </a:lvl1pPr>
          </a:lstStyle>
          <a:p>
            <a:pPr/>
            <a:r>
              <a:t>The Upper Reaches of the Sierra Nevada auriferous gold channels, California and Nevada</a:t>
            </a:r>
          </a:p>
        </p:txBody>
      </p:sp>
      <p:sp>
        <p:nvSpPr>
          <p:cNvPr id="120" name="Garside et al., 2005…"/>
          <p:cNvSpPr txBox="1"/>
          <p:nvPr>
            <p:ph type="subTitle" sz="quarter" idx="1"/>
          </p:nvPr>
        </p:nvSpPr>
        <p:spPr>
          <a:xfrm>
            <a:off x="1270000" y="1456134"/>
            <a:ext cx="10464800" cy="859434"/>
          </a:xfrm>
          <a:prstGeom prst="rect">
            <a:avLst/>
          </a:prstGeom>
        </p:spPr>
        <p:txBody>
          <a:bodyPr/>
          <a:lstStyle/>
          <a:p>
            <a:pPr defTabSz="461518">
              <a:defRPr sz="2528"/>
            </a:pPr>
            <a:r>
              <a:t>Garside et al., 2005</a:t>
            </a:r>
          </a:p>
          <a:p>
            <a:pPr defTabSz="461518">
              <a:defRPr i="1" sz="2528">
                <a:latin typeface="Helvetica"/>
                <a:ea typeface="Helvetica"/>
                <a:cs typeface="Helvetica"/>
                <a:sym typeface="Helvetica"/>
              </a:defRPr>
            </a:pPr>
            <a:r>
              <a:t>Presented by Luke J. Schranz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5730" y="2315567"/>
            <a:ext cx="8156320" cy="7438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79722"/>
            <a:ext cx="13004800" cy="6594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02863"/>
            <a:ext cx="13004800" cy="4947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25600" y="-482730"/>
            <a:ext cx="9753600" cy="10719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805" y="0"/>
            <a:ext cx="1238719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25600" y="-482730"/>
            <a:ext cx="9753600" cy="10719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07449"/>
            <a:ext cx="13004800" cy="7138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onclusions and Ques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Conclusions and Questions</a:t>
            </a:r>
          </a:p>
        </p:txBody>
      </p:sp>
      <p:sp>
        <p:nvSpPr>
          <p:cNvPr id="184" name="Major Eocene paleo-channels actually flowed from the north and much further from the east than previously described…"/>
          <p:cNvSpPr txBox="1"/>
          <p:nvPr>
            <p:ph type="body" sz="half" idx="1"/>
          </p:nvPr>
        </p:nvSpPr>
        <p:spPr>
          <a:xfrm>
            <a:off x="0" y="2686818"/>
            <a:ext cx="5075436" cy="7066782"/>
          </a:xfrm>
          <a:prstGeom prst="rect">
            <a:avLst/>
          </a:prstGeom>
        </p:spPr>
        <p:txBody>
          <a:bodyPr/>
          <a:lstStyle/>
          <a:p>
            <a:pPr/>
            <a:r>
              <a:t>Major Eocene paleo-channels actually flowed from the north and much further from the east than previously described</a:t>
            </a:r>
          </a:p>
          <a:p>
            <a:pPr/>
            <a:r>
              <a:t>Sierra Nevada was not high elevation as it is today during the Eocene</a:t>
            </a:r>
          </a:p>
          <a:p>
            <a:pPr/>
            <a:r>
              <a:t>Additional gold sources in Nevada?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432532" y="2181332"/>
            <a:ext cx="7215172" cy="7929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8737" y="0"/>
            <a:ext cx="706732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Lindgren’s 1911 Map"/>
          <p:cNvSpPr txBox="1"/>
          <p:nvPr/>
        </p:nvSpPr>
        <p:spPr>
          <a:xfrm>
            <a:off x="10291952" y="8216900"/>
            <a:ext cx="25046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Lindgren’s 1911 Map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9206" r="0" b="2222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2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687" y="0"/>
            <a:ext cx="1188942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Line"/>
          <p:cNvSpPr/>
          <p:nvPr/>
        </p:nvSpPr>
        <p:spPr>
          <a:xfrm flipV="1">
            <a:off x="7185654" y="9674"/>
            <a:ext cx="299627" cy="9235205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33" name="Line"/>
          <p:cNvSpPr/>
          <p:nvPr/>
        </p:nvSpPr>
        <p:spPr>
          <a:xfrm>
            <a:off x="7178803" y="9239074"/>
            <a:ext cx="533958" cy="480778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e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Geology</a:t>
            </a:r>
          </a:p>
        </p:txBody>
      </p:sp>
      <p:sp>
        <p:nvSpPr>
          <p:cNvPr id="136" name="80-30 Ma major eros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80-30 Ma major erosion</a:t>
            </a:r>
          </a:p>
          <a:p>
            <a:pPr/>
            <a:r>
              <a:t>Material was eroded from a high (3+km in central NV) elevations to the east</a:t>
            </a:r>
          </a:p>
          <a:p>
            <a:pPr/>
            <a:r>
              <a:t>Deposited in a marine basin in the now Central Valley</a:t>
            </a:r>
          </a:p>
          <a:p>
            <a:pPr/>
            <a:r>
              <a:t>Oligocene (30-24Ma) tuffs cap eocene gravels in paleo-vallies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25599" y="-482730"/>
            <a:ext cx="9753601" cy="10719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ld in Grav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Gold in Gravels</a:t>
            </a:r>
          </a:p>
        </p:txBody>
      </p:sp>
      <p:sp>
        <p:nvSpPr>
          <p:cNvPr id="143" name="Orogenic, milky quartz veins hosting gold sourced in the Sierra Nevada reg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Orogenic, milky quartz veins hosting gold sourced in the Sierra Nevada region</a:t>
            </a:r>
          </a:p>
          <a:p>
            <a:pPr/>
            <a:r>
              <a:t>To the east, base metal vein type gold (porphry) is the main source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47335"/>
          <a:stretch>
            <a:fillRect/>
          </a:stretch>
        </p:blipFill>
        <p:spPr>
          <a:xfrm>
            <a:off x="0" y="4184848"/>
            <a:ext cx="13004801" cy="432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199" y="419099"/>
            <a:ext cx="6593801" cy="366714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4950" r="0" b="0"/>
          <a:stretch>
            <a:fillRect/>
          </a:stretch>
        </p:blipFill>
        <p:spPr>
          <a:xfrm>
            <a:off x="-1" y="4122946"/>
            <a:ext cx="13004801" cy="3697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200" y="720603"/>
            <a:ext cx="7061798" cy="31226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25600" y="-482730"/>
            <a:ext cx="9753600" cy="10719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